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93" d="100"/>
          <a:sy n="93" d="100"/>
        </p:scale>
        <p:origin x="1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095B86-2D64-CC22-FB63-549BF5E63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E6F420E-E3D7-D57C-E1C4-890F80ECA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1602B0-BD83-988A-529B-B5F80083F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4E0F3F-D6A1-475B-FD4E-D387D0646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0A0069-7F48-CF06-353E-A4DBED73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72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43EF18-58A4-6081-2F6D-347DFC448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4210AF5-806B-B58B-EF27-AC611B827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0CC3F4-4E69-B600-8586-3C8B9ABC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77ABC4-0EAF-73DC-690F-81AD69A8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29DDD8-3437-3A2B-C6B1-2F1B0DBC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72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E33744B-5740-62C3-26D2-70571D74C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D345CD-FCC5-3B0F-292E-C4BD43255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21FA56-39DD-9E1A-A89A-BA73B23F5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0C748F-CA22-2B5E-4FF3-A4FAD221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03A55D-B599-D72B-3B4A-3A96F1244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41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D99C03-C06C-B0FC-4394-94D24EAC6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ACFA46-8C8D-48F9-3CD6-736D7F503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D57775-86CE-917D-0902-FBDD7830D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FA743A-6A24-5140-4119-9433D8BEE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C8F25D-45BE-8EC0-E264-CD5CA5D7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AAEB1E-38DA-6102-9111-D6AD65F2D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F2610D-BA1D-CD37-4E99-05A33CFC3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6B45B6-580A-838E-5EE4-0E3D7F7B1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10864B-6C8B-3F87-A5CA-01AC47AC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E974C4-8114-7173-BDDB-5CEC134D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85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386B4F-2219-ED45-5A73-6421A5B33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D2877D-D2DA-103C-4A99-566032A6C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A60010-C20C-11E5-D8AD-CC386489D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EED7334-6305-CC80-83D9-CB6E679A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957AB8-CE04-FE25-DFF9-4FCAD187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9F1E0B-FC0C-7B67-5AD4-4C514063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33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160DB0-603E-03FB-9633-44302BC48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F00627-5804-B9B9-1909-3CD341CFA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8C5748-F479-FDCA-46E0-40D27A0B2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62FF9E-3022-88A6-079F-EB6CD7D46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97611E2-91E4-788B-C853-AED22EA7A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18C2CE6-6FCF-DEF8-23E5-C1FA061A4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D2A5C2-1F67-217C-6279-5DFF3CB9E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D39C453-D385-81EA-3AAF-27C231702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14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2F0E54-1614-E760-2559-7ED5CB94D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6123427-56F6-A5B7-D389-64C1A1E7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0DB0256-C73B-05C4-B346-E3964F8AA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10EB065-37A1-A4FA-89EC-6D62CDE70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15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51B18A0-7E95-18C4-B1C2-5913BF62B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B8ADE49-FA6A-E5EA-1BFC-5BD940FC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C2A6AD-808D-C005-EE83-8D46B7E7A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16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F5FBE1-818E-14D2-46DF-941B8F19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7C1910-6899-566C-8658-3C350457E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B9BD36-AFD9-06C1-E1EF-1A076B2A9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88F155-CDDF-8554-8E3D-F04EC54F7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8A3A37-ADAF-6E08-D59D-5080C2F22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E0E010-ED2F-81C6-46C0-ADE6BBD0E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5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D7157B-EDFC-0B6C-38B5-2CA9654D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673471D-3E82-D040-3782-1C2E54A534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7BFB515-C10F-FC83-B42A-CEE7DCF13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064FE3-49DC-1B27-2E7D-EA418235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83E1B5-46B4-A545-CFC1-F93CF4341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4D1DDD-EEE2-E3ED-999B-7472474C5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10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9F97E63-2EC9-16FE-718D-6EFC8B892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56330C-3BCE-8F28-E222-7E37155FE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9F6312-4008-0002-48C4-5A91518FE6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AE66-CF82-4364-B6EE-FB389E4F813C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C4C9FD-2DDA-563D-BAC5-3A74D6042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1A1ED0-01D8-7B9A-D818-E423EE31B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C66C3-21E9-4AF2-915A-EA2A96418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054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77EA5-3AA0-A463-076E-154062450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95B1EB-5B25-1023-5EC0-566FE04277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8848" y="2646947"/>
            <a:ext cx="9707766" cy="3467173"/>
          </a:xfrm>
        </p:spPr>
        <p:txBody>
          <a:bodyPr anchor="t">
            <a:noAutofit/>
          </a:bodyPr>
          <a:lstStyle/>
          <a:p>
            <a:pPr algn="l" fontAlgn="base"/>
            <a:r>
              <a:rPr lang="ja-JP" altLang="en-US" sz="16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当院では、医療</a:t>
            </a:r>
            <a:r>
              <a:rPr lang="en-US" altLang="ja-JP" sz="16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lang="ja-JP" altLang="en-US" sz="16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関連施策の進捗状況を踏まえ、普及した関連サービスの活用を基本としつつ、更なる関連サービスの活用による質の高い医療の提供を行うため、以下の体制を整えております。</a:t>
            </a:r>
            <a:br>
              <a:rPr lang="ja-JP" altLang="en-US" sz="15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500" dirty="0">
                <a:solidFill>
                  <a:srgbClr val="FFFFFF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solidFill>
                  <a:srgbClr val="FFFFFF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医師等が診療を実施する診察室等において「オンライン資格確認等システムにより取得した診療情報」</a:t>
            </a:r>
            <a:br>
              <a:rPr lang="en-US" altLang="ja-JP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（個々の患者の他院も含めたこれまでの診療情報、取得は患者の同意が前提）等を活用して診療を実施、</a:t>
            </a:r>
            <a:br>
              <a:rPr lang="en-US" altLang="ja-JP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オンライン請求を行っております。</a:t>
            </a:r>
            <a:b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solidFill>
                  <a:srgbClr val="FFFFFF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br>
              <a:rPr lang="en-US" altLang="ja-JP" sz="1500" dirty="0">
                <a:solidFill>
                  <a:srgbClr val="FFFFFF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solidFill>
                  <a:srgbClr val="FFFFFF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マイナ保険証を促進するなど、質の高い医療を提供できるよう取り組んでおります。</a:t>
            </a:r>
            <a:b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br>
              <a:rPr lang="en-US" altLang="ja-JP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br>
              <a:rPr lang="en-US" altLang="ja-JP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500" dirty="0"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 明細書を患者様に無料で交付しております。</a:t>
            </a:r>
            <a:br>
              <a:rPr lang="en-US" altLang="ja-JP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ja-JP" altLang="en-US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電子的診療情報連携体制整備加算　初診時：</a:t>
            </a:r>
            <a:r>
              <a:rPr lang="en-US" altLang="ja-JP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点　再診時：</a:t>
            </a:r>
            <a:r>
              <a:rPr lang="en-US" altLang="ja-JP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点</a:t>
            </a:r>
            <a:br>
              <a:rPr lang="ja-JP" altLang="en-US" sz="1800" dirty="0">
                <a:solidFill>
                  <a:srgbClr val="333333"/>
                </a:solidFill>
                <a:highlight>
                  <a:srgbClr val="FFFFFF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sz="18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en-US" sz="18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4B59C37-1839-4C43-A1AD-D05E8A7571C4}"/>
              </a:ext>
            </a:extLst>
          </p:cNvPr>
          <p:cNvSpPr/>
          <p:nvPr/>
        </p:nvSpPr>
        <p:spPr>
          <a:xfrm>
            <a:off x="1143000" y="6381790"/>
            <a:ext cx="9906000" cy="47621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6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　　　　　　　　　　　　　　　　　　　　　　　　　　　</a:t>
            </a:r>
            <a:r>
              <a:rPr lang="ja-JP" altLang="en-US" sz="132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医療法人社団慈泰会　立川皮膚科クリニック　</a:t>
            </a:r>
            <a:r>
              <a:rPr lang="ja-JP" altLang="en-US" sz="1056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E6C120-8085-456C-EC55-C49D65489BD2}"/>
              </a:ext>
            </a:extLst>
          </p:cNvPr>
          <p:cNvSpPr/>
          <p:nvPr/>
        </p:nvSpPr>
        <p:spPr>
          <a:xfrm>
            <a:off x="1421886" y="587863"/>
            <a:ext cx="9348228" cy="1748119"/>
          </a:xfrm>
          <a:prstGeom prst="rect">
            <a:avLst/>
          </a:prstGeom>
          <a:solidFill>
            <a:schemeClr val="tx2"/>
          </a:solidFill>
          <a:ln w="95250" cmpd="tri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電子的診療情報連携体制</a:t>
            </a:r>
            <a:endParaRPr lang="en-US" altLang="ja-JP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整備加算の新設について</a:t>
            </a:r>
            <a:endParaRPr lang="ja-JP" alt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星: 4 pt 5">
            <a:extLst>
              <a:ext uri="{FF2B5EF4-FFF2-40B4-BE49-F238E27FC236}">
                <a16:creationId xmlns:a16="http://schemas.microsoft.com/office/drawing/2014/main" id="{7CC0BBE6-27CA-5F87-38DF-9692AFB8D2FD}"/>
              </a:ext>
            </a:extLst>
          </p:cNvPr>
          <p:cNvSpPr/>
          <p:nvPr/>
        </p:nvSpPr>
        <p:spPr>
          <a:xfrm>
            <a:off x="1283524" y="4100191"/>
            <a:ext cx="178496" cy="221725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星: 4 pt 6">
            <a:extLst>
              <a:ext uri="{FF2B5EF4-FFF2-40B4-BE49-F238E27FC236}">
                <a16:creationId xmlns:a16="http://schemas.microsoft.com/office/drawing/2014/main" id="{C7032491-1FBF-CB8D-A715-F4BDA7C5E4F0}"/>
              </a:ext>
            </a:extLst>
          </p:cNvPr>
          <p:cNvSpPr/>
          <p:nvPr/>
        </p:nvSpPr>
        <p:spPr>
          <a:xfrm>
            <a:off x="1309032" y="4755019"/>
            <a:ext cx="154251" cy="221725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8" name="星: 4 pt 7">
            <a:extLst>
              <a:ext uri="{FF2B5EF4-FFF2-40B4-BE49-F238E27FC236}">
                <a16:creationId xmlns:a16="http://schemas.microsoft.com/office/drawing/2014/main" id="{5C802C6A-7014-6DF2-D0DE-B8B55ADAFC0B}"/>
              </a:ext>
            </a:extLst>
          </p:cNvPr>
          <p:cNvSpPr/>
          <p:nvPr/>
        </p:nvSpPr>
        <p:spPr>
          <a:xfrm>
            <a:off x="1275022" y="3318138"/>
            <a:ext cx="154251" cy="221725"/>
          </a:xfrm>
          <a:prstGeom prst="star4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701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198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当院では、医療DX関連施策の進捗状況を踏まえ、普及した関連サービスの活用を基本としつつ、更なる関連サービスの活用による質の高い医療の提供を行うため、以下の体制を整えております。  　 医師等が診療を実施する診察室等において「オンライン資格確認等システムにより取得した診療情報」 　（個々の患者の他院も含めたこれまでの診療情報、取得は患者の同意が前提）等を活用して診療を実施、 　オンライン請求を行っております。 　  　 マイナ保険証を促進するなど、質の高い医療を提供できるよう取り組んでおります。           　 明細書を患者様に無料で交付しております。   　　　　　電子的診療情報連携体制整備加算　初診時：15点　再診時：2点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秘書室 医療法人社団慈泰会</dc:creator>
  <cp:lastModifiedBy>秘書室 医療法人社団慈泰会</cp:lastModifiedBy>
  <cp:revision>1</cp:revision>
  <dcterms:created xsi:type="dcterms:W3CDTF">2026-03-27T04:02:35Z</dcterms:created>
  <dcterms:modified xsi:type="dcterms:W3CDTF">2026-03-27T04:05:26Z</dcterms:modified>
</cp:coreProperties>
</file>